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08" r:id="rId6"/>
    <p:sldId id="258" r:id="rId7"/>
    <p:sldId id="294" r:id="rId8"/>
    <p:sldId id="285" r:id="rId9"/>
    <p:sldId id="265" r:id="rId10"/>
    <p:sldId id="328" r:id="rId11"/>
    <p:sldId id="260" r:id="rId12"/>
    <p:sldId id="324" r:id="rId13"/>
    <p:sldId id="322" r:id="rId14"/>
  </p:sldIdLst>
  <p:sldSz cx="9144000" cy="51435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Montserrat" panose="020B0604020202020204"/>
      <p:regular r:id="rId19"/>
    </p:embeddedFont>
    <p:embeddedFont>
      <p:font typeface="Montserrat Light" panose="020B0604020202020204"/>
      <p:regular r:id="rId20"/>
    </p:embeddedFont>
    <p:embeddedFont>
      <p:font typeface="Century Gothic" panose="020B0502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77"/>
    <a:srgbClr val="F4D6CD"/>
    <a:srgbClr val="E9EFF5"/>
    <a:srgbClr val="FF9893"/>
    <a:srgbClr val="C1EEF9"/>
    <a:srgbClr val="4163A5"/>
    <a:srgbClr val="E9EEF5"/>
    <a:srgbClr val="F6F9FA"/>
    <a:srgbClr val="9D3023"/>
    <a:srgbClr val="6D8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30bb4f95a_0_26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30bb4f95a_0_2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30bb4f95a_0_261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30bb4f95a_0_2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ed75ccf_01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30bb4f95a_0_78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b30bb4f95a_0_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7" name="Google Shape;27;p4"/>
          <p:cNvSpPr txBox="1"/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chemeClr val="l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rPr>
              <a:t>“</a:t>
            </a:r>
            <a:endParaRPr sz="9600" b="1">
              <a:solidFill>
                <a:schemeClr val="lt1"/>
              </a:solidFill>
              <a:latin typeface="Montserrat" panose="020B0604020202020204"/>
              <a:ea typeface="Montserrat" panose="020B0604020202020204"/>
              <a:cs typeface="Montserrat" panose="020B0604020202020204"/>
              <a:sym typeface="Montserrat" panose="020B0604020202020204"/>
            </a:endParaRPr>
          </a:p>
        </p:txBody>
      </p:sp>
      <p:sp>
        <p:nvSpPr>
          <p:cNvPr id="29" name="Google Shape;29;p4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5" name="Google Shape;45;p6"/>
          <p:cNvSpPr txBox="1"/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4" name="Google Shape;54;p7"/>
          <p:cNvSpPr txBox="1"/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5" name="Google Shape;55;p7"/>
          <p:cNvSpPr txBox="1"/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9" name="Google Shape;69;p9"/>
          <p:cNvSpPr txBox="1"/>
          <p:nvPr>
            <p:ph type="body" idx="1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70" name="Google Shape;70;p9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 panose="020B0604020202020204"/>
              <a:buNone/>
              <a:defRPr sz="3000" b="1">
                <a:solidFill>
                  <a:schemeClr val="accent1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 panose="020B0604020202020204"/>
              <a:buChar char="●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 panose="020B0604020202020204"/>
              <a:buChar char="○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■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●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○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■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●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 panose="020B0604020202020204"/>
              <a:buChar char="○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 panose="020B0604020202020204"/>
              <a:buChar char="■"/>
              <a:defRPr sz="2400">
                <a:solidFill>
                  <a:schemeClr val="dk1"/>
                </a:solidFill>
                <a:latin typeface="Montserrat Light" panose="020B0604020202020204"/>
                <a:ea typeface="Montserrat Light" panose="020B0604020202020204"/>
                <a:cs typeface="Montserrat Light" panose="020B0604020202020204"/>
                <a:sym typeface="Montserrat Light" panose="020B0604020202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 panose="020B0604020202020204"/>
                <a:ea typeface="Montserrat" panose="020B0604020202020204"/>
                <a:cs typeface="Montserrat" panose="020B0604020202020204"/>
                <a:sym typeface="Montserrat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82.png"/><Relationship Id="rId7" Type="http://schemas.openxmlformats.org/officeDocument/2006/relationships/image" Target="../media/image81.jpe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83.jpeg"/><Relationship Id="rId1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9.xml"/><Relationship Id="rId22" Type="http://schemas.openxmlformats.org/officeDocument/2006/relationships/image" Target="../media/image27.png"/><Relationship Id="rId21" Type="http://schemas.openxmlformats.org/officeDocument/2006/relationships/image" Target="../media/image26.png"/><Relationship Id="rId20" Type="http://schemas.openxmlformats.org/officeDocument/2006/relationships/image" Target="../media/image25.png"/><Relationship Id="rId2" Type="http://schemas.openxmlformats.org/officeDocument/2006/relationships/image" Target="../media/image7.jpeg"/><Relationship Id="rId19" Type="http://schemas.openxmlformats.org/officeDocument/2006/relationships/image" Target="../media/image24.jpeg"/><Relationship Id="rId18" Type="http://schemas.openxmlformats.org/officeDocument/2006/relationships/image" Target="../media/image23.png"/><Relationship Id="rId17" Type="http://schemas.openxmlformats.org/officeDocument/2006/relationships/image" Target="../media/image22.png"/><Relationship Id="rId16" Type="http://schemas.openxmlformats.org/officeDocument/2006/relationships/image" Target="../media/image21.jpe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jpeg"/><Relationship Id="rId8" Type="http://schemas.openxmlformats.org/officeDocument/2006/relationships/image" Target="../media/image51.jpeg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jpeg"/><Relationship Id="rId8" Type="http://schemas.openxmlformats.org/officeDocument/2006/relationships/image" Target="../media/image66.jpe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8" Type="http://schemas.openxmlformats.org/officeDocument/2006/relationships/notesSlide" Target="../notesSlides/notesSlide9.xml"/><Relationship Id="rId17" Type="http://schemas.openxmlformats.org/officeDocument/2006/relationships/slideLayout" Target="../slideLayouts/slideLayout3.xml"/><Relationship Id="rId16" Type="http://schemas.openxmlformats.org/officeDocument/2006/relationships/image" Target="../media/image74.jpeg"/><Relationship Id="rId15" Type="http://schemas.openxmlformats.org/officeDocument/2006/relationships/image" Target="../media/image73.jpeg"/><Relationship Id="rId14" Type="http://schemas.openxmlformats.org/officeDocument/2006/relationships/image" Target="../media/image72.jpeg"/><Relationship Id="rId13" Type="http://schemas.openxmlformats.org/officeDocument/2006/relationships/image" Target="../media/image71.jpeg"/><Relationship Id="rId12" Type="http://schemas.openxmlformats.org/officeDocument/2006/relationships/image" Target="../media/image70.jpeg"/><Relationship Id="rId11" Type="http://schemas.openxmlformats.org/officeDocument/2006/relationships/image" Target="../media/image69.jpeg"/><Relationship Id="rId10" Type="http://schemas.openxmlformats.org/officeDocument/2006/relationships/image" Target="../media/image68.jpeg"/><Relationship Id="rId1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ctrTitle"/>
          </p:nvPr>
        </p:nvSpPr>
        <p:spPr>
          <a:xfrm>
            <a:off x="396240" y="1107975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 fontAlgn="b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3200" b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ЭКСПЛУАТАЦИЯ БЕСПИЛОТНЫХ АВИАЦИОННЫХ СИСТЕМ </a:t>
            </a:r>
            <a:br>
              <a:rPr lang="ru-RU" altLang="en-GB" sz="3200" b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r>
              <a:rPr lang="ru-RU" altLang="en-GB" sz="3200" b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С ТЕХНОЛОГИЯМИ ИСКУССТВЕННОГО ИНТЕЛЛЕКТА В АРКТИКЕ: СОВРЕМЕННЫЕ ВОЗМОЖНОСТИ </a:t>
            </a:r>
            <a:br>
              <a:rPr lang="ru-RU" altLang="en-GB" sz="3200" b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r>
              <a:rPr lang="ru-RU" altLang="en-GB" sz="3200" b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И ТРЕБОВАНИЯ </a:t>
            </a:r>
            <a:endParaRPr lang="ru-RU" altLang="en-GB" sz="3200" b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5" name="Изображение 4" descr="Logo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415" y="4516120"/>
            <a:ext cx="1918970" cy="26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8D5FC"/>
                </a:solidFill>
              </a14:hiddenFill>
            </a:ext>
          </a:extLst>
        </p:spPr>
      </p:pic>
      <p:pic>
        <p:nvPicPr>
          <p:cNvPr id="2" name="Изображение 1" descr="ЛОГО-РСПП-КС-Аркти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553460"/>
            <a:ext cx="974725" cy="901065"/>
          </a:xfrm>
          <a:prstGeom prst="rect">
            <a:avLst/>
          </a:prstGeom>
        </p:spPr>
      </p:pic>
      <p:pic>
        <p:nvPicPr>
          <p:cNvPr id="3" name="Изображение 2" descr="36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" y="4432300"/>
            <a:ext cx="1616075" cy="4083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6000"/>
          </a:blip>
          <a:stretch>
            <a:fillRect/>
          </a:stretch>
        </a:blipFill>
        <a:effectLst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8" descr="Докарт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830" y="1195070"/>
            <a:ext cx="9246870" cy="3879850"/>
          </a:xfrm>
          <a:prstGeom prst="rect">
            <a:avLst/>
          </a:prstGeom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-11430" y="114935"/>
            <a:ext cx="4319270" cy="57594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95580"/>
            <a:ext cx="5797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rgbClr val="173677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ДОРОЖНАЯ КАРТА</a:t>
            </a:r>
            <a:endParaRPr lang="ru-RU" sz="2400">
              <a:solidFill>
                <a:srgbClr val="173677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20560" y="165100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800" b="1">
                <a:solidFill>
                  <a:srgbClr val="00206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2021</a:t>
            </a:r>
            <a:r>
              <a:rPr lang="en-US" sz="2800" b="1">
                <a:solidFill>
                  <a:srgbClr val="00206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-202</a:t>
            </a:r>
            <a:r>
              <a:rPr lang="ru-RU" altLang="en-US" sz="2800" b="1">
                <a:solidFill>
                  <a:srgbClr val="00206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</a:t>
            </a:r>
            <a:endParaRPr lang="ru-RU" altLang="en-US" sz="2800" b="1">
              <a:solidFill>
                <a:srgbClr val="00206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5" name="Изображение 4" descr="ЛОГО-РСПП-КС-Аркти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15" y="149225"/>
            <a:ext cx="548005" cy="5067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204845" y="4495165"/>
            <a:ext cx="899160" cy="306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Подана з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аявка </a:t>
            </a:r>
            <a:endParaRPr 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на грант 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812405" y="4515485"/>
            <a:ext cx="1241425" cy="41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6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мероприятий по популяризации БАС для Арктики и ДФО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346700" y="843280"/>
            <a:ext cx="2735580" cy="41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Отработка модели нейросети и проведение серии экспериментов на Таймыре по эталонному прибору для набора экспериментальных данных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07315" y="4156710"/>
            <a:ext cx="2187575" cy="629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Предложение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о применении БВС для туристической отрасли направлено в Федеральное агентство по туризму в марте 2021 г. для включения в Дорожную карту по развитию туризма в Арктической зоне РФ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0" name="Изображение 9" descr="1RFF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865" y="4371975"/>
            <a:ext cx="773430" cy="563245"/>
          </a:xfrm>
          <a:prstGeom prst="rect">
            <a:avLst/>
          </a:prstGeom>
        </p:spPr>
      </p:pic>
      <p:pic>
        <p:nvPicPr>
          <p:cNvPr id="12" name="Изображение 11" descr="logo_rus_blu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" y="3580130"/>
            <a:ext cx="1746250" cy="666750"/>
          </a:xfrm>
          <a:prstGeom prst="rect">
            <a:avLst/>
          </a:prstGeom>
        </p:spPr>
      </p:pic>
      <p:pic>
        <p:nvPicPr>
          <p:cNvPr id="40" name="Изображение 39" descr="Лого-АТ-рус-слои-скрыт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550" y="484505"/>
            <a:ext cx="1068705" cy="367030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250825" y="2067560"/>
            <a:ext cx="1137920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Февраль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4427855" y="3579495"/>
            <a:ext cx="1409700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Июнь-август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7884160" y="1918970"/>
            <a:ext cx="113792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Январь-декабрь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6" name="Изображение 15" descr="a780919835d1a47af22cdbec71b8c52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16595" y="4035425"/>
            <a:ext cx="647065" cy="426085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2915920" y="2428240"/>
            <a:ext cx="1137920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Март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8" name="Изображение 17" descr="869-nark_logo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6260" y="2073910"/>
            <a:ext cx="636270" cy="50038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812925" y="1548765"/>
            <a:ext cx="1137920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Февраль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20" name="Изображение 19" descr="photo"/>
          <p:cNvPicPr>
            <a:picLocks noChangeAspect="1"/>
          </p:cNvPicPr>
          <p:nvPr/>
        </p:nvPicPr>
        <p:blipFill>
          <a:blip r:embed="rId9">
            <a:clrChange>
              <a:clrFrom>
                <a:srgbClr val="212121">
                  <a:alpha val="12941"/>
                </a:srgbClr>
              </a:clrFrom>
              <a:clrTo>
                <a:srgbClr val="212121">
                  <a:alpha val="12941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85" y="771525"/>
            <a:ext cx="1286510" cy="370840"/>
          </a:xfrm>
          <a:prstGeom prst="rect">
            <a:avLst/>
          </a:prstGeom>
        </p:spPr>
      </p:pic>
      <p:sp>
        <p:nvSpPr>
          <p:cNvPr id="21" name="Текстовое поле 20"/>
          <p:cNvSpPr txBox="1"/>
          <p:nvPr/>
        </p:nvSpPr>
        <p:spPr>
          <a:xfrm>
            <a:off x="1477010" y="771525"/>
            <a:ext cx="2112645" cy="629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 Предложение о создании пилотных полигонов в Арктике и ДФО. - Обоснование создания нормативно-регуляторных «песочниц» для активизации эксплуатации гражданских БВС в Арктике. 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6033135" y="2858770"/>
            <a:ext cx="1851025" cy="41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Разработка </a:t>
            </a:r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рофессиональных квалификаций профессий будущего Атласа новых </a:t>
            </a:r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рофессий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905500" y="1372235"/>
            <a:ext cx="1218565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Октябрь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24" name="Изображение 23" descr="Росавиация_ЛОГО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935" y="3998595"/>
            <a:ext cx="445135" cy="445135"/>
          </a:xfrm>
          <a:prstGeom prst="rect">
            <a:avLst/>
          </a:prstGeom>
        </p:spPr>
      </p:pic>
      <p:sp>
        <p:nvSpPr>
          <p:cNvPr id="25" name="Текстовое поле 24"/>
          <p:cNvSpPr txBox="1"/>
          <p:nvPr/>
        </p:nvSpPr>
        <p:spPr>
          <a:xfrm>
            <a:off x="4067810" y="949960"/>
            <a:ext cx="881380" cy="245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1000" b="1" i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Май 2021</a:t>
            </a:r>
            <a:endParaRPr lang="ru-RU" sz="1000" b="1" i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6" name="Текстовое поле 25"/>
          <p:cNvSpPr txBox="1"/>
          <p:nvPr/>
        </p:nvSpPr>
        <p:spPr>
          <a:xfrm>
            <a:off x="5868670" y="4515485"/>
            <a:ext cx="1038225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Предложение о </a:t>
            </a:r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формировании</a:t>
            </a:r>
            <a:endParaRPr lang="ru-RU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зон свободного полета в Арктике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7" name="Текстовое поле 26"/>
          <p:cNvSpPr txBox="1"/>
          <p:nvPr/>
        </p:nvSpPr>
        <p:spPr>
          <a:xfrm>
            <a:off x="4140200" y="2355850"/>
            <a:ext cx="1311275" cy="7372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Работа в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экспертной групп</a:t>
            </a:r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РВК по </a:t>
            </a:r>
            <a:r>
              <a:rPr lang="ru-RU" alt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ТЗ</a:t>
            </a:r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для </a:t>
            </a:r>
            <a:endParaRPr 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Up Great 2021 </a:t>
            </a:r>
            <a:endParaRPr 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7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 области беспилотных авиационных грузоперевозок</a:t>
            </a:r>
            <a:endParaRPr lang="en-US" altLang="en-US" sz="7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7000"/>
          </a:stretch>
        </a:blipFill>
        <a:effectLst/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23850" y="488315"/>
            <a:ext cx="6986271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54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ДОБРО </a:t>
            </a:r>
            <a:endParaRPr lang="ru-RU" sz="54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sz="54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ПОЖАЛОВАТЬ </a:t>
            </a:r>
            <a:endParaRPr lang="ru-RU" sz="54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sz="54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 АРКТИКУ!</a:t>
            </a:r>
            <a:endParaRPr lang="ru-RU" sz="54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99031" y="3296285"/>
            <a:ext cx="437832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algn="ctr"/>
            <a:r>
              <a:rPr lang="en-US" sz="3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www.rspp-arctic.ru</a:t>
            </a:r>
            <a:endParaRPr lang="en-US" sz="36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0" indent="0" algn="ctr"/>
            <a:r>
              <a:rPr lang="en-US" altLang="en-US" sz="3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fav@rspp-arctic.ru </a:t>
            </a:r>
            <a:endParaRPr lang="en-US" altLang="en-US" sz="36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23850" y="4859655"/>
            <a:ext cx="8634730" cy="198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Презентация носит некоммерческий характер. </a:t>
            </a:r>
            <a:r>
              <a:rPr lang="ru-RU" alt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Использованные иллюстрации</a:t>
            </a:r>
            <a:r>
              <a:rPr lang="ru-RU" alt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-</a:t>
            </a:r>
            <a:r>
              <a:rPr 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авторские или </a:t>
            </a:r>
            <a:r>
              <a:rPr lang="en-US" sz="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взяты из открытых источников в сети Интернет, права на них принадлежат авторам</a:t>
            </a:r>
            <a:endParaRPr lang="en-US" altLang="en-US" sz="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-635" y="123190"/>
            <a:ext cx="5283835" cy="57594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7019925" y="177165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8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1931-2021</a:t>
            </a:r>
            <a:endParaRPr lang="en-US" altLang="en-US" sz="28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9070" y="195263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90 </a:t>
            </a:r>
            <a:r>
              <a:rPr lang="ru-RU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ЛЕТ ПОЛЯРНОЙ АВИАЦИИ</a:t>
            </a:r>
            <a:endParaRPr lang="ru-RU" alt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3200" y="843915"/>
            <a:ext cx="53911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/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 марта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1931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создан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перво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авиационно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подразделени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общества «Комсеверпуть»</a:t>
            </a:r>
            <a:r>
              <a:rPr lang="ru-RU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 </a:t>
            </a:r>
            <a:endParaRPr 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Служба связи</a:t>
            </a:r>
            <a:endParaRPr lang="en-US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03200" y="4076065"/>
            <a:ext cx="32912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Более 60% территории РФ относится к регионам Аркти</a:t>
            </a:r>
            <a:r>
              <a:rPr lang="ru-RU" altLang="en-US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ки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, Крайнего Севера и местностям, приравненным к ним</a:t>
            </a:r>
            <a:endParaRPr lang="en-US" altLang="en-US">
              <a:solidFill>
                <a:schemeClr val="tx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3835" y="1566545"/>
            <a:ext cx="6252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1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Беспилотная авиация (БАС, БВС) не входит в состав арктической авиации, применение БВС носит эпизодический, а не системный характер</a:t>
            </a:r>
            <a:endParaRPr lang="ru-RU" sz="16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4000"/>
          </a:blip>
          <a:stretch>
            <a:fillRect/>
          </a:stretch>
        </a:blipFill>
        <a:effectLst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635" y="123190"/>
            <a:ext cx="7960995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95580"/>
            <a:ext cx="7782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АВИАЦИЯ В СТРАТЕГИИ РАЗВИТИЯ АРКТИКИ 2035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98755" y="771525"/>
            <a:ext cx="86988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12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Стратегии развития Арктической зоны Р</a:t>
            </a:r>
            <a:r>
              <a:rPr lang="ru-RU" altLang="en-US" sz="12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Ф</a:t>
            </a:r>
            <a:r>
              <a:rPr lang="en-US" sz="12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и обеспечения национальной безопасности на период </a:t>
            </a:r>
            <a:endParaRPr lang="en-US" sz="12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12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до 2035 года </a:t>
            </a:r>
            <a:r>
              <a:rPr lang="ru-RU" altLang="en-US" sz="12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принята в 2020 году</a:t>
            </a:r>
            <a:endParaRPr lang="ru-RU" altLang="en-US" sz="12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950" y="1275715"/>
            <a:ext cx="31762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II. Оценка состояния развития Арктической зоны и </a:t>
            </a:r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беспечения национальной безопасности 7.  Основными  проблемами,  вызовами  и  угрозами,  формирующими риски  развития  Арктической  зоны  и  обеспечения  национальной безопасности, остаются: </a:t>
            </a:r>
            <a:endParaRPr 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ж) низкий уровень развития и высокая стоимость создания транспортной инфраструктуры, в том </a:t>
            </a:r>
            <a:r>
              <a:rPr lang="ru-RU" alt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ч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исле  необходимой  для  развития  малой  авиации  и обеспечения круглогодичных авиаперевозок по </a:t>
            </a:r>
            <a:r>
              <a:rPr lang="ru-RU" alt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оступным ценам</a:t>
            </a:r>
            <a:endParaRPr lang="en-US" altLang="en-US" sz="800" b="1" i="1">
              <a:solidFill>
                <a:srgbClr val="FF000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7000" y="2645410"/>
            <a:ext cx="3293110" cy="2183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III. Цель Стратегии, основные направления, задачи и меры по развитию Арктической зоны и обеспечению </a:t>
            </a:r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ациональной безопасности 11. Основные задачи в сфере социального развития Арктической зоны достигаются посредством следующего комплекса мер: б)  оснащение  автомобильным  и  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авиационным  транспортом медицинских  организаций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, оказывающих  первичную  медико-санитарную помощь  для  доставки  пациентов  в  медицинские  организации,  медицинских работников  до  места  жительства  пациентов,  а  также  для  доставки лекарственных  препаратов  в  отдаленные  территории,  в  том  числе  места традиционного проживания малочисленных народов; </a:t>
            </a:r>
            <a:endParaRPr 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800" b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х)  совершенствование  механизмов  субсидирования  магистральных, межрегиональных и местных (внутрирегиональных) авиаперевозок</a:t>
            </a:r>
            <a:endParaRPr lang="en-US" altLang="en-US" sz="800" b="1">
              <a:solidFill>
                <a:srgbClr val="FF000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731635" y="1490980"/>
            <a:ext cx="2210435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12. Основные задачи в сфере экономического развития Арктической зоны достигаются посредством следующего комплекса мер: н) разработка механизма государственной поддержки интенсификации лесовосстановления,  развития  лесной  инфраструктуры  и  глубокой переработки лесных ресурсов, 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развитие системы авиационной охраны лесов от пожаров</a:t>
            </a:r>
            <a:endParaRPr lang="en-US" altLang="en-US" sz="800" b="1" i="1">
              <a:solidFill>
                <a:srgbClr val="FF000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347720" y="1160145"/>
            <a:ext cx="33889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14. Основные задачи в сфере развития науки и технологий в интересах освоения Арктики достигаются посредством следующего комплекса мер:  </a:t>
            </a:r>
            <a:endParaRPr 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а) разработка и реализация комплексной программы фундаментальных и  прикладных  исследований  в  интересах  развития  Арктики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,  в  том  числе  в области промышленной робототехники, суперкомпьютерного моделирования, геокриологии  (мерзлотоведения),  гляциологии,  геологии,  геоморфологии, минералогии,  океанологии,  геофизики,  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беспилотных  транспортных  систем, дистанционного  зондирования  Земли,  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возобновляемых  и  портативных источников  энергии,  оказания  медицинской  помощи  и  методов  ускоренной адаптации  к  арктическим  условиям,  промышленной  гигиены  и  медицины труда,  арктической  биологии  и  биотехнологий,  арктической  экологии, 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гидрометеорологии,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 строительства  на  многолетнемерзлых  грунтах, интегрированных средств навигации и связи </a:t>
            </a:r>
            <a:endParaRPr lang="en-US" alt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347720" y="3723640"/>
            <a:ext cx="54686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17.  Основные  задачи  в  сфере  обеспечения  защиты  населения  и территорий  Арктической  зоны  от  чрезвычайных  ситуаций  природного  и техногенного  характера  достигаются  посредством  следующего  комплекса мер: б)  разработка  технических  средств,  технологий  и  экипировки  для проведения аварийно-спасательных работ и тушения пожаров, </a:t>
            </a:r>
            <a:r>
              <a:rPr lang="en-US" sz="800" b="1" i="1">
                <a:solidFill>
                  <a:srgbClr val="FF000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развитие парка авиации,  авиационной  инфраструктуры  и  авиационно-спасательных технологий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в целях обеспечения защиты населения и территорий, сокращения сроков реагирования на чрезвычайные ситуации с учетом решаемых задач и природно-климатических условий Арктической зоны</a:t>
            </a:r>
            <a:endParaRPr lang="en-US" alt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60065" y="1851660"/>
            <a:ext cx="3663950" cy="126873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 t="-18000"/>
          </a:stretch>
        </a:blipFill>
        <a:effectLst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137795"/>
            <a:ext cx="6521450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79070" y="195580"/>
            <a:ext cx="6118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ИССЛЕДОВАНИЕ «БАС ДЛЯ АРКТИКИ»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020560" y="165100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800" b="1">
                <a:solidFill>
                  <a:srgbClr val="00206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2020</a:t>
            </a:r>
            <a:r>
              <a:rPr lang="en-US" sz="2800" b="1">
                <a:solidFill>
                  <a:srgbClr val="00206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-2021</a:t>
            </a:r>
            <a:endParaRPr lang="en-US" altLang="en-US" sz="2800" b="1">
              <a:solidFill>
                <a:srgbClr val="00206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3" name="Изображение 1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10" y="1356995"/>
            <a:ext cx="2579370" cy="3646805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323850" y="2645410"/>
            <a:ext cx="854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12 </a:t>
            </a:r>
            <a:endParaRPr lang="en-US" altLang="en-US" sz="3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326390" y="3146425"/>
            <a:ext cx="2458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разработчиков </a:t>
            </a:r>
            <a:endParaRPr lang="en-US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 производителей</a:t>
            </a:r>
            <a:endParaRPr lang="en-US" altLang="en-US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325755" y="3775075"/>
            <a:ext cx="1278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26</a:t>
            </a:r>
            <a:endParaRPr lang="en-US" altLang="en-US" sz="3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331470" y="4225290"/>
            <a:ext cx="3228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потребителей / </a:t>
            </a:r>
            <a:endParaRPr lang="en-US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 т.ч. потенциальны</a:t>
            </a:r>
            <a:r>
              <a:rPr lang="ru-RU" alt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х</a:t>
            </a:r>
            <a:endParaRPr lang="ru-RU" altLang="en-US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323850" y="1779905"/>
            <a:ext cx="1761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3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25</a:t>
            </a:r>
            <a:r>
              <a:rPr lang="ru-RU" altLang="en-US" sz="3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</a:t>
            </a:r>
            <a:endParaRPr lang="ru-RU" altLang="en-US" sz="3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323850" y="2202815"/>
            <a:ext cx="29521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источник</a:t>
            </a:r>
            <a:r>
              <a:rPr lang="ru-RU" alt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</a:t>
            </a:r>
            <a:r>
              <a:rPr lang="en-US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информации</a:t>
            </a:r>
            <a:endParaRPr lang="en-US" altLang="en-US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251460" y="772160"/>
            <a:ext cx="57524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Мониторинг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открытых источников (СМИ)</a:t>
            </a:r>
            <a:endParaRPr lang="ru-RU" alt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Научные статьи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,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патенты, практическое использование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Экспертный опрос (более 120 адресатов) </a:t>
            </a:r>
            <a:endParaRPr lang="en-US" alt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grpSp>
        <p:nvGrpSpPr>
          <p:cNvPr id="1073742850" name="Группа 1073742849"/>
          <p:cNvGrpSpPr/>
          <p:nvPr/>
        </p:nvGrpSpPr>
        <p:grpSpPr>
          <a:xfrm>
            <a:off x="3993515" y="4587875"/>
            <a:ext cx="1031240" cy="248920"/>
            <a:chOff x="0" y="0"/>
            <a:chExt cx="3183" cy="662"/>
          </a:xfrm>
        </p:grpSpPr>
        <p:pic>
          <p:nvPicPr>
            <p:cNvPr id="1073742851" name="Изображение 10737428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"/>
              <a:ext cx="763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2" name="Изображение 107374285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" y="335"/>
              <a:ext cx="868" cy="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3" name="Изображение 107374285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" y="0"/>
              <a:ext cx="2349" cy="32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" name="Изображение 21" descr="Logo_unmann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770" y="4587875"/>
            <a:ext cx="1033780" cy="199390"/>
          </a:xfrm>
          <a:prstGeom prst="rect">
            <a:avLst/>
          </a:prstGeom>
        </p:spPr>
      </p:pic>
      <p:pic>
        <p:nvPicPr>
          <p:cNvPr id="23" name="Изображение 22" descr="Logo_Citoru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760" y="4163695"/>
            <a:ext cx="1082675" cy="266700"/>
          </a:xfrm>
          <a:prstGeom prst="rect">
            <a:avLst/>
          </a:prstGeom>
        </p:spPr>
      </p:pic>
      <p:pic>
        <p:nvPicPr>
          <p:cNvPr id="24" name="Изображение 23" descr="Logo-tib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190" y="4137025"/>
            <a:ext cx="1176655" cy="320040"/>
          </a:xfrm>
          <a:prstGeom prst="rect">
            <a:avLst/>
          </a:prstGeom>
        </p:spPr>
      </p:pic>
      <p:pic>
        <p:nvPicPr>
          <p:cNvPr id="25" name="Изображение 24" descr="cgiirbis_6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720" y="4255135"/>
            <a:ext cx="485775" cy="603885"/>
          </a:xfrm>
          <a:prstGeom prst="rect">
            <a:avLst/>
          </a:prstGeom>
        </p:spPr>
      </p:pic>
      <p:pic>
        <p:nvPicPr>
          <p:cNvPr id="26" name="Изображение 25" descr="taimyr-logo-comb-contour-slogan-taimyr-arctic-ru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4210" y="3579495"/>
            <a:ext cx="1349375" cy="464820"/>
          </a:xfrm>
          <a:prstGeom prst="rect">
            <a:avLst/>
          </a:prstGeom>
        </p:spPr>
      </p:pic>
      <p:pic>
        <p:nvPicPr>
          <p:cNvPr id="27" name="Изображение 26" descr="logo_rus_black_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880" y="3435350"/>
            <a:ext cx="1771015" cy="676275"/>
          </a:xfrm>
          <a:prstGeom prst="rect">
            <a:avLst/>
          </a:prstGeom>
        </p:spPr>
      </p:pic>
      <p:pic>
        <p:nvPicPr>
          <p:cNvPr id="29" name="Изображение 28" descr="rgo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6075" y="1651000"/>
            <a:ext cx="740410" cy="549910"/>
          </a:xfrm>
          <a:prstGeom prst="rect">
            <a:avLst/>
          </a:prstGeom>
        </p:spPr>
      </p:pic>
      <p:pic>
        <p:nvPicPr>
          <p:cNvPr id="30" name="Изображение 29" descr="GPN.png.cc2af4ebff4b59786345b8f67dbc5e0a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6875" y="2787650"/>
            <a:ext cx="775970" cy="775970"/>
          </a:xfrm>
          <a:prstGeom prst="rect">
            <a:avLst/>
          </a:prstGeom>
        </p:spPr>
      </p:pic>
      <p:pic>
        <p:nvPicPr>
          <p:cNvPr id="32" name="Изображение 31" descr="3ade0d_9496625411ee4d61ab50c72e0e44cf76~mv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3910" y="2280285"/>
            <a:ext cx="717550" cy="507365"/>
          </a:xfrm>
          <a:prstGeom prst="rect">
            <a:avLst/>
          </a:prstGeom>
        </p:spPr>
      </p:pic>
      <p:sp>
        <p:nvSpPr>
          <p:cNvPr id="33" name="Текстовое поле 32"/>
          <p:cNvSpPr txBox="1"/>
          <p:nvPr/>
        </p:nvSpPr>
        <p:spPr>
          <a:xfrm>
            <a:off x="4768215" y="2701925"/>
            <a:ext cx="123634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900" b="1" i="1">
                <a:solidFill>
                  <a:srgbClr val="173677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NeuroLab</a:t>
            </a:r>
            <a:endParaRPr lang="en-US" altLang="en-US" sz="900" b="1" i="1">
              <a:solidFill>
                <a:srgbClr val="173677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34" name="Изображение 33" descr="6567"/>
          <p:cNvPicPr>
            <a:picLocks noChangeAspect="1"/>
          </p:cNvPicPr>
          <p:nvPr/>
        </p:nvPicPr>
        <p:blipFill>
          <a:blip r:embed="rId15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9830" y="2087880"/>
            <a:ext cx="1602740" cy="962025"/>
          </a:xfrm>
          <a:prstGeom prst="rect">
            <a:avLst/>
          </a:prstGeom>
        </p:spPr>
      </p:pic>
      <p:pic>
        <p:nvPicPr>
          <p:cNvPr id="12291" name="Изображение 18" descr="gerb"/>
          <p:cNvPicPr/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1780" y="2262505"/>
            <a:ext cx="524510" cy="597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Изображение 35" descr="47e7a58fe6e9101085b6087b7894be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4210" y="2202180"/>
            <a:ext cx="885190" cy="663575"/>
          </a:xfrm>
          <a:prstGeom prst="rect">
            <a:avLst/>
          </a:prstGeom>
        </p:spPr>
      </p:pic>
      <p:pic>
        <p:nvPicPr>
          <p:cNvPr id="38" name="Изображение 37" descr="image00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2968625"/>
            <a:ext cx="681355" cy="529590"/>
          </a:xfrm>
          <a:prstGeom prst="rect">
            <a:avLst/>
          </a:prstGeom>
        </p:spPr>
      </p:pic>
      <p:pic>
        <p:nvPicPr>
          <p:cNvPr id="39" name="Изображение 38" descr="cover"/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455" y="1282700"/>
            <a:ext cx="901065" cy="1271270"/>
          </a:xfrm>
          <a:prstGeom prst="rect">
            <a:avLst/>
          </a:prstGeom>
        </p:spPr>
      </p:pic>
      <p:pic>
        <p:nvPicPr>
          <p:cNvPr id="40" name="Изображение 39" descr="Лого-АТ-рус-слои-скрыты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5965" y="2931795"/>
            <a:ext cx="1466850" cy="503555"/>
          </a:xfrm>
          <a:prstGeom prst="rect">
            <a:avLst/>
          </a:prstGeom>
        </p:spPr>
      </p:pic>
      <p:pic>
        <p:nvPicPr>
          <p:cNvPr id="5" name="Изображение 4" descr="1200px-Герб_Мурманской_области.sv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45685" y="1613535"/>
            <a:ext cx="438150" cy="589280"/>
          </a:xfrm>
          <a:prstGeom prst="rect">
            <a:avLst/>
          </a:prstGeom>
        </p:spPr>
      </p:pic>
      <p:pic>
        <p:nvPicPr>
          <p:cNvPr id="4" name="Изображение 3" descr="FadwOp6h2I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00" y="1635760"/>
            <a:ext cx="549910" cy="549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60065" y="1564005"/>
            <a:ext cx="3239770" cy="345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4000"/>
          </a:blip>
          <a:stretch>
            <a:fillRect b="-10000"/>
          </a:stretch>
        </a:blipFill>
        <a:effectLst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635" y="123190"/>
            <a:ext cx="7463790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95580"/>
            <a:ext cx="6971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ПРОБЛЕМЫ ЭКСПЛУАТАЦИИ БАС В АРКТИКЕ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199515" y="772160"/>
            <a:ext cx="7795895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 </a:t>
            </a:r>
            <a:r>
              <a:rPr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Недостаточные летно-технические </a:t>
            </a:r>
            <a:r>
              <a:rPr lang="ru-RU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характеристики</a:t>
            </a:r>
            <a:r>
              <a:rPr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современных БВС / </a:t>
            </a:r>
            <a:endParaRPr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не учтены сложные климатические и метеорологические условия </a:t>
            </a:r>
            <a:r>
              <a:rPr lang="ru-RU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Арктики</a:t>
            </a:r>
            <a:endParaRPr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 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Менее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1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0% из представленных на российском рынке компаний конструируют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 производят БВС для особенных условий эксплуатации, в т.ч. для Арктики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Крайнего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Севера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3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Конструкторы БАС не всегда учитывают аспекты деятельности в условиях Заполярья, как экономические, так и эксплуатационные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4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Отсутствие у потенциальных конечных эксплуатантов техники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или потребителей сервисных услуг практического опыта использования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БВС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5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Отсутствие стационарной наземной инфраструктуры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6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тсутствие эффективной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рыночной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нормативно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-правовой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базы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 противоречивы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действия регулирующих органов и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операторов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рынка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6" name="Изображение 5" descr="Sector_(PSF)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" y="1605915"/>
            <a:ext cx="675005" cy="636270"/>
          </a:xfrm>
          <a:prstGeom prst="rect">
            <a:avLst/>
          </a:prstGeom>
        </p:spPr>
      </p:pic>
      <p:pic>
        <p:nvPicPr>
          <p:cNvPr id="7" name="Изображение 6" descr="cartoon-plane-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620000">
            <a:off x="438150" y="814070"/>
            <a:ext cx="603250" cy="603250"/>
          </a:xfrm>
          <a:prstGeom prst="rect">
            <a:avLst/>
          </a:prstGeom>
        </p:spPr>
      </p:pic>
      <p:pic>
        <p:nvPicPr>
          <p:cNvPr id="9" name="Изображение 8" descr="73a3eaf11250ef13e5ad189a7549b955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438150" y="2451735"/>
            <a:ext cx="519430" cy="520700"/>
          </a:xfrm>
          <a:prstGeom prst="rect">
            <a:avLst/>
          </a:prstGeom>
        </p:spPr>
      </p:pic>
      <p:pic>
        <p:nvPicPr>
          <p:cNvPr id="10" name="Изображение 9" descr="48477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" y="3203575"/>
            <a:ext cx="668655" cy="490220"/>
          </a:xfrm>
          <a:prstGeom prst="rect">
            <a:avLst/>
          </a:prstGeom>
        </p:spPr>
      </p:pic>
      <p:pic>
        <p:nvPicPr>
          <p:cNvPr id="11" name="Изображение 10" descr="dianas-de-CALIBRACION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396240" y="3868420"/>
            <a:ext cx="548640" cy="54864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Изображение 11" descr="Document-2_3-512-300x3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05" y="4550410"/>
            <a:ext cx="449580" cy="4495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27000"/>
          </a:stretch>
        </a:blipFill>
        <a:effectLst/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-635" y="123190"/>
            <a:ext cx="7317105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95580"/>
            <a:ext cx="7022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ТРЕБОВАНИЯ К БАС ДЛЯ СЕВЕРА И АРКТИКИ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51460" y="4585335"/>
            <a:ext cx="86556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altLang="en-US" sz="1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Низкая степень евангелизации отрасли </a:t>
            </a:r>
            <a:endParaRPr lang="ru-RU" altLang="en-US" sz="1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133475" y="772160"/>
            <a:ext cx="786193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 П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роизводство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 эксплуатация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БВС на основе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доступных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технологий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/ стоимость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Расширение пределов климатической эксплуатации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3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Увеличение энерговооруженности, дальности и скорости полета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4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Увеличение грузоподъемности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5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Точность навигации и безопасное пилотирование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6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Создание многоцелевых и модульных БВС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7</a:t>
            </a:r>
            <a:r>
              <a:rPr lang="ru-RU" altLang="en-US" sz="16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 </a:t>
            </a:r>
            <a:r>
              <a:rPr lang="en-US" sz="2000" b="1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Автономность </a:t>
            </a:r>
            <a:r>
              <a:rPr lang="ru-RU" altLang="en-US" sz="2000" b="1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/</a:t>
            </a:r>
            <a:r>
              <a:rPr lang="en-US" sz="2000" b="1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использование технологий </a:t>
            </a:r>
            <a:r>
              <a:rPr lang="ru-RU" altLang="en-US" sz="2000" b="1">
                <a:solidFill>
                  <a:schemeClr val="tx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ИИ</a:t>
            </a:r>
            <a:endParaRPr lang="ru-RU" altLang="en-US" sz="2000" b="1">
              <a:solidFill>
                <a:schemeClr val="tx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1" name="Изображение 10" descr="908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938905"/>
            <a:ext cx="533400" cy="533400"/>
          </a:xfrm>
          <a:prstGeom prst="rect">
            <a:avLst/>
          </a:prstGeom>
        </p:spPr>
      </p:pic>
      <p:pic>
        <p:nvPicPr>
          <p:cNvPr id="13" name="Изображение 12" descr="s1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2825115"/>
            <a:ext cx="488315" cy="488315"/>
          </a:xfrm>
          <a:prstGeom prst="rect">
            <a:avLst/>
          </a:prstGeom>
        </p:spPr>
      </p:pic>
      <p:pic>
        <p:nvPicPr>
          <p:cNvPr id="14" name="Изображение 13" descr="clipart-cloud-windy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5" y="1275715"/>
            <a:ext cx="493395" cy="493395"/>
          </a:xfrm>
          <a:prstGeom prst="rect">
            <a:avLst/>
          </a:prstGeom>
        </p:spPr>
      </p:pic>
      <p:pic>
        <p:nvPicPr>
          <p:cNvPr id="15" name="Изображение 14" descr="termostojko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" y="1337310"/>
            <a:ext cx="403860" cy="431800"/>
          </a:xfrm>
          <a:prstGeom prst="rect">
            <a:avLst/>
          </a:prstGeom>
        </p:spPr>
      </p:pic>
      <p:pic>
        <p:nvPicPr>
          <p:cNvPr id="16" name="Изображение 15" descr="2018-08-16+06.56.30+pm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772160"/>
            <a:ext cx="483870" cy="431800"/>
          </a:xfrm>
          <a:prstGeom prst="rect">
            <a:avLst/>
          </a:prstGeom>
        </p:spPr>
      </p:pic>
      <p:pic>
        <p:nvPicPr>
          <p:cNvPr id="17" name="Изображение 16" descr="339-3391422_options-for-green-airplane-icon-png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253365" y="1779270"/>
            <a:ext cx="508000" cy="408940"/>
          </a:xfrm>
          <a:prstGeom prst="rect">
            <a:avLst/>
          </a:prstGeom>
          <a:ln>
            <a:noFill/>
          </a:ln>
        </p:spPr>
      </p:pic>
      <p:pic>
        <p:nvPicPr>
          <p:cNvPr id="18" name="Изображение 17" descr="87ed0e7f2c39b78c327bb6f53be599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590" y="2299335"/>
            <a:ext cx="445770" cy="408305"/>
          </a:xfrm>
          <a:prstGeom prst="rect">
            <a:avLst/>
          </a:prstGeom>
        </p:spPr>
      </p:pic>
      <p:pic>
        <p:nvPicPr>
          <p:cNvPr id="19" name="Изображение 18" descr="5356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10" y="3430270"/>
            <a:ext cx="478155" cy="4781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 b="-9000"/>
          </a:stretch>
        </a:blipFill>
        <a:effectLst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635" y="123190"/>
            <a:ext cx="5934710" cy="57594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9070" y="195580"/>
            <a:ext cx="6188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НЕЙРОСЕТИ ДЛЯ «ПОЛЯРНЫХ» БВС </a:t>
            </a:r>
            <a:endParaRPr lang="ru-RU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7" name="Изображение 6" descr="снос ветр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35" y="828675"/>
            <a:ext cx="2874010" cy="1334770"/>
          </a:xfrm>
          <a:prstGeom prst="rect">
            <a:avLst/>
          </a:prstGeom>
        </p:spPr>
      </p:pic>
      <p:pic>
        <p:nvPicPr>
          <p:cNvPr id="8" name="Изображение 7" descr="обле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235" y="2499995"/>
            <a:ext cx="2873375" cy="1492250"/>
          </a:xfrm>
          <a:prstGeom prst="rect">
            <a:avLst/>
          </a:prstGeom>
        </p:spPr>
      </p:pic>
      <p:pic>
        <p:nvPicPr>
          <p:cNvPr id="9" name="Изображение 8" descr="акку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35" y="4257040"/>
            <a:ext cx="2874645" cy="49847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6083935" y="3940175"/>
            <a:ext cx="2757805" cy="21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редсказани</a:t>
            </a:r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интенсивности обледенения БВС </a:t>
            </a:r>
            <a:endParaRPr 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6082030" y="2140585"/>
            <a:ext cx="29349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редотвращени</a:t>
            </a:r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сноса ветра от заданной траектории полета</a:t>
            </a:r>
            <a:r>
              <a:rPr lang="ru-RU" altLang="en-US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(и облет препятствий)</a:t>
            </a:r>
            <a:endParaRPr lang="ru-RU" altLang="en-US"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5979795" y="4748530"/>
            <a:ext cx="29616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</a:t>
            </a:r>
            <a:r>
              <a:rPr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редсказани</a:t>
            </a:r>
            <a:r>
              <a:rPr lang="ru-RU"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е</a:t>
            </a:r>
            <a:r>
              <a:rPr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оставшегося времени полета БВС </a:t>
            </a:r>
            <a:endParaRPr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 algn="ctr"/>
            <a:r>
              <a:rPr sz="8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 электродвигателями</a:t>
            </a:r>
            <a:endParaRPr sz="8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18" name="Изображение 17" descr="DOCX Document_01_cr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6530" y="802640"/>
            <a:ext cx="5615940" cy="3237230"/>
          </a:xfrm>
          <a:prstGeom prst="rect">
            <a:avLst/>
          </a:prstGeom>
        </p:spPr>
      </p:pic>
      <p:sp>
        <p:nvSpPr>
          <p:cNvPr id="19" name="Текстовое поле 18"/>
          <p:cNvSpPr txBox="1"/>
          <p:nvPr/>
        </p:nvSpPr>
        <p:spPr>
          <a:xfrm>
            <a:off x="467995" y="4012883"/>
            <a:ext cx="5080000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ctr"/>
            <a:r>
              <a:rPr lang="en-US" sz="1000" b="1">
                <a:latin typeface="Century Gothic" panose="020B0502020202020204" charset="0"/>
                <a:cs typeface="Century Gothic" panose="020B0502020202020204" charset="0"/>
              </a:rPr>
              <a:t>Соответствие входных и выходных параметров ИНС БВС</a:t>
            </a:r>
            <a:endParaRPr lang="en-US" altLang="en-US" sz="1000" b="1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999480" y="411480"/>
            <a:ext cx="2934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en-US" sz="1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Пример</a:t>
            </a:r>
            <a:r>
              <a:rPr lang="ru-RU" altLang="en-US" sz="1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ы</a:t>
            </a:r>
            <a:r>
              <a:rPr lang="en-US" sz="1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ИНС прямого распространения </a:t>
            </a:r>
            <a:endParaRPr lang="en-US" sz="10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 algn="ctr"/>
            <a:r>
              <a:rPr lang="en-US" sz="1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на основе библиотеки Keras </a:t>
            </a:r>
            <a:endParaRPr lang="en-US" sz="10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21" name="Изображение 20" descr="3 — копия"/>
          <p:cNvPicPr>
            <a:picLocks noChangeAspect="1"/>
          </p:cNvPicPr>
          <p:nvPr/>
        </p:nvPicPr>
        <p:blipFill>
          <a:blip r:embed="rId6">
            <a:lum bright="18000" contrast="24000"/>
          </a:blip>
          <a:stretch>
            <a:fillRect/>
          </a:stretch>
        </p:blipFill>
        <p:spPr>
          <a:xfrm>
            <a:off x="336550" y="4299585"/>
            <a:ext cx="1056005" cy="748665"/>
          </a:xfrm>
          <a:prstGeom prst="rect">
            <a:avLst/>
          </a:prstGeom>
        </p:spPr>
      </p:pic>
      <p:pic>
        <p:nvPicPr>
          <p:cNvPr id="22" name="Изображение 21" descr="photo_2019-06-13_20-45-17"/>
          <p:cNvPicPr>
            <a:picLocks noChangeAspect="1"/>
          </p:cNvPicPr>
          <p:nvPr/>
        </p:nvPicPr>
        <p:blipFill>
          <a:blip r:embed="rId7">
            <a:lum bright="18000" contrast="42000"/>
          </a:blip>
          <a:stretch>
            <a:fillRect/>
          </a:stretch>
        </p:blipFill>
        <p:spPr>
          <a:xfrm>
            <a:off x="1475105" y="4299585"/>
            <a:ext cx="1327785" cy="748030"/>
          </a:xfrm>
          <a:prstGeom prst="rect">
            <a:avLst/>
          </a:prstGeom>
        </p:spPr>
      </p:pic>
      <p:pic>
        <p:nvPicPr>
          <p:cNvPr id="23" name="Изображение 22" descr="photo_2019-06-13_20-50-06"/>
          <p:cNvPicPr>
            <a:picLocks noChangeAspect="1"/>
          </p:cNvPicPr>
          <p:nvPr/>
        </p:nvPicPr>
        <p:blipFill>
          <a:blip r:embed="rId8">
            <a:lum bright="24000" contrast="60000"/>
          </a:blip>
          <a:stretch>
            <a:fillRect/>
          </a:stretch>
        </p:blipFill>
        <p:spPr>
          <a:xfrm>
            <a:off x="2911475" y="4299585"/>
            <a:ext cx="1329690" cy="748030"/>
          </a:xfrm>
          <a:prstGeom prst="rect">
            <a:avLst/>
          </a:prstGeom>
        </p:spPr>
      </p:pic>
      <p:pic>
        <p:nvPicPr>
          <p:cNvPr id="24" name="Изображение 23" descr="maxresdefault"/>
          <p:cNvPicPr>
            <a:picLocks noChangeAspect="1"/>
          </p:cNvPicPr>
          <p:nvPr/>
        </p:nvPicPr>
        <p:blipFill>
          <a:blip r:embed="rId9">
            <a:grayscl/>
            <a:lum contrast="30000"/>
          </a:blip>
          <a:stretch>
            <a:fillRect/>
          </a:stretch>
        </p:blipFill>
        <p:spPr>
          <a:xfrm>
            <a:off x="4355465" y="4299585"/>
            <a:ext cx="1305560" cy="7346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/>
          </a:stretch>
        </a:blipFill>
        <a:effectLst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-635" y="123190"/>
            <a:ext cx="6795135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50825" y="195580"/>
            <a:ext cx="6543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ТРЕБУЕМЫЕ ИЗМЕНЕНИЯ ОТРАСЛИ БАС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33475" y="772160"/>
            <a:ext cx="7861935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1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 </a:t>
            </a:r>
            <a:r>
              <a:rPr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Интеграция гражданских БАС в общее воздушное пространство и в систему гражданской авиации РФ / включение мероприятий по внедрению технологий БАС в единую Дорожную карту (план) развития гражданской авиации </a:t>
            </a:r>
            <a:endParaRPr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2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Создание сервисных компаний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(авиакомпаний БВС)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в регионах / постоянное арктическое базирование БВС (военных и гражданских) как залог конкурентоспособности РФ в Арктике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3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Повышение клиенториентированности разработчиков на компании, ведущие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реальную постоянную хозяйственную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деятельность в Арктике 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4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Популяризация для потенциальных конечных клиентов или заказчиков сервисных услуг БАС современных возможностей и технологий</a:t>
            </a:r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20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5</a:t>
            </a:r>
            <a:r>
              <a:rPr 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</a:t>
            </a:r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Создание нормативно-правовых «песочниц» или зон свободного полета </a:t>
            </a:r>
            <a:endParaRPr lang="ru-RU" alt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в Арктике (Сибири и ДФО)</a:t>
            </a:r>
            <a:endParaRPr lang="ru-RU" altLang="en-US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ru-RU" altLang="en-US" sz="2000" b="1">
              <a:solidFill>
                <a:schemeClr val="tx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8" name="Изображение 7" descr="74370_pie_8-9_l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915670"/>
            <a:ext cx="683895" cy="683895"/>
          </a:xfrm>
          <a:prstGeom prst="rect">
            <a:avLst/>
          </a:prstGeom>
        </p:spPr>
      </p:pic>
      <p:pic>
        <p:nvPicPr>
          <p:cNvPr id="9" name="Изображение 8" descr="04af3bac3d16ee4e99f5daf0a2f035b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1599565"/>
            <a:ext cx="927100" cy="1116965"/>
          </a:xfrm>
          <a:prstGeom prst="rect">
            <a:avLst/>
          </a:prstGeom>
        </p:spPr>
      </p:pic>
      <p:pic>
        <p:nvPicPr>
          <p:cNvPr id="10" name="Изображение 9" descr="11590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9555" y="2682240"/>
            <a:ext cx="735330" cy="591185"/>
          </a:xfrm>
          <a:prstGeom prst="rect">
            <a:avLst/>
          </a:prstGeom>
        </p:spPr>
      </p:pic>
      <p:pic>
        <p:nvPicPr>
          <p:cNvPr id="11" name="Изображение 10" descr="1200px-Icon_sound_loudspeaker.sv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" y="3437890"/>
            <a:ext cx="630555" cy="591185"/>
          </a:xfrm>
          <a:prstGeom prst="rect">
            <a:avLst/>
          </a:prstGeom>
        </p:spPr>
      </p:pic>
      <p:pic>
        <p:nvPicPr>
          <p:cNvPr id="12" name="Изображение 11" descr="pngtree-sandbox-line-icon-vector-png-image_1874398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95" y="4155440"/>
            <a:ext cx="658495" cy="6584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18000"/>
          </a:blip>
          <a:stretch>
            <a:fillRect t="-27000"/>
          </a:stretch>
        </a:blipFill>
        <a:effectLst/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-635" y="123190"/>
            <a:ext cx="8839200" cy="575945"/>
          </a:xfrm>
          <a:prstGeom prst="snip1Rect">
            <a:avLst>
              <a:gd name="adj" fmla="val 50000"/>
            </a:avLst>
          </a:prstGeom>
          <a:solidFill>
            <a:srgbClr val="6D8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9070" y="195580"/>
            <a:ext cx="8387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24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СТАНДАРТЫ ПРОФЕССИОНАЛЬНЫХ КВАЛИФИКАЦИЙ</a:t>
            </a:r>
            <a:endParaRPr lang="ru-RU" sz="24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2" name="Изображение 1" descr="Pis_hwLFLb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" y="727710"/>
            <a:ext cx="1252220" cy="1252220"/>
          </a:xfrm>
          <a:prstGeom prst="rect">
            <a:avLst/>
          </a:prstGeom>
        </p:spPr>
      </p:pic>
      <p:pic>
        <p:nvPicPr>
          <p:cNvPr id="6" name="Изображение 5" descr="40112_html_1244f22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420" y="4476115"/>
            <a:ext cx="1405890" cy="388620"/>
          </a:xfrm>
          <a:prstGeom prst="rect">
            <a:avLst/>
          </a:prstGeom>
        </p:spPr>
      </p:pic>
      <p:pic>
        <p:nvPicPr>
          <p:cNvPr id="7" name="Изображение 6" descr="photo"/>
          <p:cNvPicPr>
            <a:picLocks noChangeAspect="1"/>
          </p:cNvPicPr>
          <p:nvPr/>
        </p:nvPicPr>
        <p:blipFill>
          <a:blip r:embed="rId4">
            <a:clrChange>
              <a:clrFrom>
                <a:srgbClr val="212121">
                  <a:alpha val="12941"/>
                </a:srgbClr>
              </a:clrFrom>
              <a:clrTo>
                <a:srgbClr val="212121">
                  <a:alpha val="12941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2840" y="4462145"/>
            <a:ext cx="1286510" cy="370840"/>
          </a:xfrm>
          <a:prstGeom prst="rect">
            <a:avLst/>
          </a:prstGeom>
        </p:spPr>
      </p:pic>
      <p:pic>
        <p:nvPicPr>
          <p:cNvPr id="8" name="Изображение 7" descr="_-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885" y="4433570"/>
            <a:ext cx="1329690" cy="431165"/>
          </a:xfrm>
          <a:prstGeom prst="rect">
            <a:avLst/>
          </a:prstGeom>
        </p:spPr>
      </p:pic>
      <p:pic>
        <p:nvPicPr>
          <p:cNvPr id="9" name="Изображение 8" descr="aero-rosaviaciya-fon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465955"/>
            <a:ext cx="1247140" cy="375285"/>
          </a:xfrm>
          <a:prstGeom prst="rect">
            <a:avLst/>
          </a:prstGeom>
        </p:spPr>
      </p:pic>
      <p:pic>
        <p:nvPicPr>
          <p:cNvPr id="10" name="Изображение 9" descr="nark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315" y="4499610"/>
            <a:ext cx="1681480" cy="323215"/>
          </a:xfrm>
          <a:prstGeom prst="rect">
            <a:avLst/>
          </a:prstGeom>
        </p:spPr>
      </p:pic>
      <p:pic>
        <p:nvPicPr>
          <p:cNvPr id="11" name="Изображение 10" descr="atlas_01 — копи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843280"/>
            <a:ext cx="1844040" cy="1298575"/>
          </a:xfrm>
          <a:prstGeom prst="rect">
            <a:avLst/>
          </a:prstGeom>
        </p:spPr>
      </p:pic>
      <p:pic>
        <p:nvPicPr>
          <p:cNvPr id="5" name="Изображение 4" descr="atlas_01 (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030" y="843280"/>
            <a:ext cx="1814830" cy="1298575"/>
          </a:xfrm>
          <a:prstGeom prst="rect">
            <a:avLst/>
          </a:prstGeom>
        </p:spPr>
      </p:pic>
      <p:pic>
        <p:nvPicPr>
          <p:cNvPr id="12" name="Изображение 11" descr="atlas_02 — копи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230" y="843280"/>
            <a:ext cx="1833880" cy="1311275"/>
          </a:xfrm>
          <a:prstGeom prst="rect">
            <a:avLst/>
          </a:prstGeom>
        </p:spPr>
      </p:pic>
      <p:pic>
        <p:nvPicPr>
          <p:cNvPr id="13" name="Изображение 12" descr="atlas_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9925" y="843280"/>
            <a:ext cx="1806575" cy="1311275"/>
          </a:xfrm>
          <a:prstGeom prst="rect">
            <a:avLst/>
          </a:prstGeom>
        </p:spPr>
      </p:pic>
      <p:pic>
        <p:nvPicPr>
          <p:cNvPr id="14" name="Изображение 13" descr="atlas_03 — копия_c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030" y="2211705"/>
            <a:ext cx="1814830" cy="1273810"/>
          </a:xfrm>
          <a:prstGeom prst="rect">
            <a:avLst/>
          </a:prstGeom>
        </p:spPr>
      </p:pic>
      <p:pic>
        <p:nvPicPr>
          <p:cNvPr id="15" name="Изображение 14" descr="atlas_0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3350" y="2211705"/>
            <a:ext cx="1844040" cy="1274445"/>
          </a:xfrm>
          <a:prstGeom prst="rect">
            <a:avLst/>
          </a:prstGeom>
        </p:spPr>
      </p:pic>
      <p:pic>
        <p:nvPicPr>
          <p:cNvPr id="16" name="Изображение 15" descr="atlas_0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142230" y="2211705"/>
            <a:ext cx="1833880" cy="1273810"/>
          </a:xfrm>
          <a:prstGeom prst="rect">
            <a:avLst/>
          </a:prstGeom>
        </p:spPr>
      </p:pic>
      <p:pic>
        <p:nvPicPr>
          <p:cNvPr id="17" name="Изображение 16" descr="atlas_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9925" y="2226310"/>
            <a:ext cx="1806575" cy="125984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2515235" y="4875530"/>
            <a:ext cx="6523990" cy="183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ru-RU" altLang="en-US" sz="6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И</a:t>
            </a:r>
            <a:r>
              <a:rPr lang="en-US" sz="6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спользование визуальных материалов </a:t>
            </a:r>
            <a:r>
              <a:rPr lang="ru-RU" altLang="en-US" sz="6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Атласа новых профессий </a:t>
            </a:r>
            <a:r>
              <a:rPr lang="en-US" sz="600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по лицензиям Creative Commons by-SA 3.0 и Creative Commons Attribution 4.0 International</a:t>
            </a:r>
            <a:endParaRPr lang="en-US" altLang="en-US" sz="600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825500" y="1636395"/>
            <a:ext cx="370205" cy="2298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sz="900" b="1">
                <a:solidFill>
                  <a:srgbClr val="0070C0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3.0</a:t>
            </a:r>
            <a:endParaRPr lang="ru-RU" sz="900" b="1">
              <a:solidFill>
                <a:srgbClr val="0070C0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394335" y="3651885"/>
            <a:ext cx="84448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1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 Р</a:t>
            </a:r>
            <a:r>
              <a:rPr lang="en-US" sz="1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азработк</a:t>
            </a:r>
            <a:r>
              <a:rPr lang="ru-RU" altLang="en-US" sz="1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а</a:t>
            </a:r>
            <a:r>
              <a:rPr lang="en-US" sz="1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профессиональных стандартов в рамках системы профессиональных квалификаций</a:t>
            </a:r>
            <a:endParaRPr lang="en-US" sz="1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endParaRPr lang="ru-RU" altLang="en-US" sz="1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0" indent="0"/>
            <a:r>
              <a:rPr lang="ru-RU" altLang="en-US" sz="1200" b="1"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- Создание Центров профессиональной компетенции Полярной авиации, в т.ч. для эксплуатации БАС</a:t>
            </a:r>
            <a:endParaRPr lang="ru-RU" altLang="en-US" sz="1200" b="1"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pic>
        <p:nvPicPr>
          <p:cNvPr id="20" name="Изображение 19" descr="minvostokrazvitiya_sformirovalo_sistemu_preferentsiy_dlya_investorov_arktiki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790" y="4359910"/>
            <a:ext cx="1119505" cy="5600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7775</Words>
  <Application>WPS Presentation</Application>
  <PresentationFormat/>
  <Paragraphs>186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</vt:lpstr>
      <vt:lpstr>Montserrat</vt:lpstr>
      <vt:lpstr>Montserrat Light</vt:lpstr>
      <vt:lpstr>Calibri</vt:lpstr>
      <vt:lpstr>Century Gothic</vt:lpstr>
      <vt:lpstr>Microsoft YaHei</vt:lpstr>
      <vt:lpstr>Arial Unicode MS</vt:lpstr>
      <vt:lpstr>Nicholas template</vt:lpstr>
      <vt:lpstr>ЭКСПЛУАТАЦИЯ БЕСПИЛОТНЫХ АВИАЦИОННЫХ СИСТЕМ  С ТЕХНОЛОГИЯМИ ИСКУССТВЕННОГО ИНТЕЛЛЕКТА В АРКТИКЕ: СОВРЕМЕННЫЕ ВОЗМОЖНОСТИ  И ТРЕБОВАНИЯ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/>
  <cp:lastModifiedBy>kanar</cp:lastModifiedBy>
  <cp:revision>299</cp:revision>
  <dcterms:created xsi:type="dcterms:W3CDTF">2021-03-11T12:31:00Z</dcterms:created>
  <dcterms:modified xsi:type="dcterms:W3CDTF">2021-05-22T12:23:57Z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